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handoutMasterIdLst>
    <p:handoutMasterId r:id="rId40"/>
  </p:handoutMasterIdLst>
  <p:sldIdLst>
    <p:sldId id="434" r:id="rId5"/>
    <p:sldId id="414" r:id="rId6"/>
    <p:sldId id="374" r:id="rId7"/>
    <p:sldId id="379" r:id="rId8"/>
    <p:sldId id="381" r:id="rId9"/>
    <p:sldId id="380" r:id="rId10"/>
    <p:sldId id="382" r:id="rId11"/>
    <p:sldId id="383" r:id="rId12"/>
    <p:sldId id="422" r:id="rId13"/>
    <p:sldId id="423" r:id="rId14"/>
    <p:sldId id="391" r:id="rId15"/>
    <p:sldId id="407" r:id="rId16"/>
    <p:sldId id="394" r:id="rId17"/>
    <p:sldId id="424" r:id="rId18"/>
    <p:sldId id="429" r:id="rId19"/>
    <p:sldId id="430" r:id="rId20"/>
    <p:sldId id="431" r:id="rId21"/>
    <p:sldId id="484" r:id="rId22"/>
    <p:sldId id="305" r:id="rId23"/>
    <p:sldId id="485" r:id="rId24"/>
    <p:sldId id="263" r:id="rId25"/>
    <p:sldId id="277" r:id="rId26"/>
    <p:sldId id="477" r:id="rId27"/>
    <p:sldId id="271" r:id="rId28"/>
    <p:sldId id="272" r:id="rId29"/>
    <p:sldId id="273" r:id="rId30"/>
    <p:sldId id="274" r:id="rId31"/>
    <p:sldId id="275" r:id="rId32"/>
    <p:sldId id="399" r:id="rId33"/>
    <p:sldId id="400" r:id="rId34"/>
    <p:sldId id="262" r:id="rId35"/>
    <p:sldId id="258" r:id="rId36"/>
    <p:sldId id="486" r:id="rId37"/>
    <p:sldId id="48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704" autoAdjust="0"/>
  </p:normalViewPr>
  <p:slideViewPr>
    <p:cSldViewPr snapToGrid="0">
      <p:cViewPr varScale="1">
        <p:scale>
          <a:sx n="99" d="100"/>
          <a:sy n="99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751-278C-4682-9C3F-0FF7B4FCFAE7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890-466E-41CD-A28A-B1EBDF22C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0845-D09E-4AF9-9623-EA7EA0297EF3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D11A-EED3-40CE-98A3-28FEE84867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693A-2307-4FDC-9539-08DC9083DDED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0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EA7-B10E-4739-92FE-8993461CC0B7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C13F-2D2A-49BA-966D-6530A12E7C15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E1C1-C26F-4479-A8BD-144B4C139DA5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anchor="b"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E61-C2D6-49AB-83F2-8FC9FEFBDAFD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E74F-367A-4D3C-8AA7-FA60CCA05EAE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3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3F9C-6465-4987-8E4E-615CFD4753AA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6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EFD6-3C20-43C6-9E75-1A9D48D9576F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D5A-A484-46EE-9DC8-9A16BFF8327E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7BC8-78D1-4FEB-9D4F-E22E45CC04F7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210-870C-4A62-9D1B-4B25162550AB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0CABDA2-EB00-4A4D-86B7-63E286A484E5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8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6648" userDrawn="1">
          <p15:clr>
            <a:srgbClr val="F26B43"/>
          </p15:clr>
        </p15:guide>
        <p15:guide id="4" orient="horz" pos="3528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66045" y="132057"/>
            <a:ext cx="10128787" cy="1206186"/>
          </a:xfrm>
        </p:spPr>
        <p:txBody>
          <a:bodyPr>
            <a:normAutofit/>
          </a:bodyPr>
          <a:lstStyle/>
          <a:p>
            <a:pPr algn="ctr"/>
            <a:r>
              <a:rPr lang="en-AU" sz="659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single GANS / Plasma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833" y="1382118"/>
            <a:ext cx="4800328" cy="4125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00317" y="2168046"/>
            <a:ext cx="4107105" cy="1938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Magnetical</a:t>
            </a:r>
            <a:r>
              <a:rPr lang="en-AU" sz="3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 &amp; Gravitational Fields of a Plasma</a:t>
            </a:r>
          </a:p>
        </p:txBody>
      </p:sp>
      <p:sp>
        <p:nvSpPr>
          <p:cNvPr id="3" name="Rectangle 2"/>
          <p:cNvSpPr/>
          <p:nvPr/>
        </p:nvSpPr>
        <p:spPr>
          <a:xfrm>
            <a:off x="453994" y="5551728"/>
            <a:ext cx="11552887" cy="95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799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 plasma is made of millions and millions  of fields that come together and spin continuously. Dynamic Field Interactions</a:t>
            </a:r>
          </a:p>
        </p:txBody>
      </p:sp>
    </p:spTree>
    <p:extLst>
      <p:ext uri="{BB962C8B-B14F-4D97-AF65-F5344CB8AC3E}">
        <p14:creationId xmlns:p14="http://schemas.microsoft.com/office/powerpoint/2010/main" val="359127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3" y="129488"/>
            <a:ext cx="5184575" cy="252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lowchart: Process 6"/>
          <p:cNvSpPr/>
          <p:nvPr/>
        </p:nvSpPr>
        <p:spPr>
          <a:xfrm>
            <a:off x="3481772" y="2780928"/>
            <a:ext cx="6688360" cy="345638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Flowchart: Process 3"/>
          <p:cNvSpPr/>
          <p:nvPr/>
        </p:nvSpPr>
        <p:spPr>
          <a:xfrm>
            <a:off x="3621596" y="2780928"/>
            <a:ext cx="6408712" cy="331236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015880" y="2636912"/>
            <a:ext cx="0" cy="2592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88288" y="2636912"/>
            <a:ext cx="0" cy="2592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35760" y="3717033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Zinc Plate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8114" y="3921444"/>
            <a:ext cx="1084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Nano Copper Plate</a:t>
            </a:r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5015880" y="1484784"/>
            <a:ext cx="1696380" cy="1152128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6960096" y="1484784"/>
            <a:ext cx="1728192" cy="1152128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744072" y="98072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659557" y="1196752"/>
            <a:ext cx="152147" cy="523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4"/>
          </p:cNvCxnSpPr>
          <p:nvPr/>
        </p:nvCxnSpPr>
        <p:spPr>
          <a:xfrm>
            <a:off x="6852084" y="1196753"/>
            <a:ext cx="144016" cy="388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44072" y="4766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Led Light (Red or Green)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621596" y="3140968"/>
            <a:ext cx="640871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35960" y="3697425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Sea Water or</a:t>
            </a:r>
          </a:p>
          <a:p>
            <a:endParaRPr lang="en-AU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Distilled water with 3-4%% salt</a:t>
            </a:r>
          </a:p>
        </p:txBody>
      </p:sp>
      <p:sp>
        <p:nvSpPr>
          <p:cNvPr id="34" name="Minus 33"/>
          <p:cNvSpPr/>
          <p:nvPr/>
        </p:nvSpPr>
        <p:spPr>
          <a:xfrm>
            <a:off x="7248128" y="1720416"/>
            <a:ext cx="288032" cy="124408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Plus 34"/>
          <p:cNvSpPr/>
          <p:nvPr/>
        </p:nvSpPr>
        <p:spPr>
          <a:xfrm>
            <a:off x="6315330" y="1643506"/>
            <a:ext cx="216024" cy="278228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6996100" y="1196752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short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48328" y="1239144"/>
            <a:ext cx="273630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b="1" dirty="0"/>
              <a:t>Connect a LED light to act as resistance to the flow of current.</a:t>
            </a:r>
          </a:p>
        </p:txBody>
      </p:sp>
    </p:spTree>
    <p:extLst>
      <p:ext uri="{BB962C8B-B14F-4D97-AF65-F5344CB8AC3E}">
        <p14:creationId xmlns:p14="http://schemas.microsoft.com/office/powerpoint/2010/main" val="39480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3481772" y="2780928"/>
            <a:ext cx="6688360" cy="345638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Flowchart: Process 3"/>
          <p:cNvSpPr/>
          <p:nvPr/>
        </p:nvSpPr>
        <p:spPr>
          <a:xfrm>
            <a:off x="3571528" y="2872544"/>
            <a:ext cx="6408712" cy="331236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015880" y="2636912"/>
            <a:ext cx="0" cy="2592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88288" y="2636912"/>
            <a:ext cx="0" cy="2592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35760" y="3717033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Zinc Plate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8114" y="3921444"/>
            <a:ext cx="1084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Nano Copper Plate</a:t>
            </a:r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5015880" y="1484784"/>
            <a:ext cx="1696380" cy="1152128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6960096" y="1484784"/>
            <a:ext cx="1728192" cy="1152128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744072" y="98072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659557" y="1196752"/>
            <a:ext cx="152147" cy="523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4"/>
          </p:cNvCxnSpPr>
          <p:nvPr/>
        </p:nvCxnSpPr>
        <p:spPr>
          <a:xfrm>
            <a:off x="6852084" y="1196753"/>
            <a:ext cx="144016" cy="388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44072" y="4766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Led Light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621596" y="3140968"/>
            <a:ext cx="640871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inus 33"/>
          <p:cNvSpPr/>
          <p:nvPr/>
        </p:nvSpPr>
        <p:spPr>
          <a:xfrm>
            <a:off x="7248128" y="1720416"/>
            <a:ext cx="288032" cy="124408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Plus 34"/>
          <p:cNvSpPr/>
          <p:nvPr/>
        </p:nvSpPr>
        <p:spPr>
          <a:xfrm>
            <a:off x="6315330" y="1643506"/>
            <a:ext cx="216024" cy="278228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Flowchart: Alternate Process 1"/>
          <p:cNvSpPr/>
          <p:nvPr/>
        </p:nvSpPr>
        <p:spPr>
          <a:xfrm>
            <a:off x="5231904" y="3429000"/>
            <a:ext cx="3168352" cy="1800200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803776" y="386808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Carbon Field Zone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517" y="1196752"/>
            <a:ext cx="2761752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The environment between the two plates creates the MaGrav Field strength to attract Carbon.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1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r>
              <a:rPr lang="en-AU" sz="2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When the Carbon comes into contact with the Water it Oxidises to form CO2</a:t>
            </a:r>
            <a:endParaRPr lang="en-AU" sz="2400" b="1" dirty="0">
              <a:latin typeface="Arial Nova Light" panose="020B0304020202020204" pitchFamily="34" charset="0"/>
            </a:endParaRPr>
          </a:p>
          <a:p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110879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3481772" y="2780928"/>
            <a:ext cx="6688360" cy="345638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Flowchart: Process 3"/>
          <p:cNvSpPr/>
          <p:nvPr/>
        </p:nvSpPr>
        <p:spPr>
          <a:xfrm>
            <a:off x="3621596" y="2780928"/>
            <a:ext cx="6408712" cy="331236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015880" y="2636912"/>
            <a:ext cx="0" cy="2592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88288" y="2636912"/>
            <a:ext cx="0" cy="2592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35760" y="3717033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Zinc Plate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8114" y="3921444"/>
            <a:ext cx="1084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Nano Copper Plate</a:t>
            </a:r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5015880" y="1484784"/>
            <a:ext cx="1696380" cy="1152128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6960096" y="1484784"/>
            <a:ext cx="1728192" cy="1152128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744072" y="98072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659557" y="1196752"/>
            <a:ext cx="152147" cy="523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4"/>
          </p:cNvCxnSpPr>
          <p:nvPr/>
        </p:nvCxnSpPr>
        <p:spPr>
          <a:xfrm>
            <a:off x="6852084" y="1196753"/>
            <a:ext cx="144016" cy="388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44072" y="4766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Led Light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621596" y="3140968"/>
            <a:ext cx="640871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inus 33"/>
          <p:cNvSpPr/>
          <p:nvPr/>
        </p:nvSpPr>
        <p:spPr>
          <a:xfrm>
            <a:off x="7248128" y="1720416"/>
            <a:ext cx="288032" cy="124408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Plus 34"/>
          <p:cNvSpPr/>
          <p:nvPr/>
        </p:nvSpPr>
        <p:spPr>
          <a:xfrm>
            <a:off x="6315330" y="1643506"/>
            <a:ext cx="216024" cy="278228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Flowchart: Alternate Process 1"/>
          <p:cNvSpPr/>
          <p:nvPr/>
        </p:nvSpPr>
        <p:spPr>
          <a:xfrm>
            <a:off x="5231904" y="3429000"/>
            <a:ext cx="3168352" cy="1800200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803776" y="386808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Carbon Field Zone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505" y="1196752"/>
            <a:ext cx="2761752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With the LED / load between the plates we will be producing about  85% Co2 and 15% ZnO2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1" dirty="0"/>
          </a:p>
          <a:p>
            <a:endParaRPr lang="en-A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84955" y="5247491"/>
            <a:ext cx="19442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4000" b="1" dirty="0">
                <a:solidFill>
                  <a:srgbClr val="FFC000"/>
                </a:solidFill>
              </a:rPr>
              <a:t>CO</a:t>
            </a:r>
            <a:r>
              <a:rPr lang="en-AU" sz="2800" b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03776" y="2795146"/>
            <a:ext cx="19442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2800" b="1" dirty="0">
                <a:solidFill>
                  <a:srgbClr val="FFC000"/>
                </a:solidFill>
              </a:rPr>
              <a:t>ZnO2</a:t>
            </a:r>
          </a:p>
        </p:txBody>
      </p:sp>
    </p:spTree>
    <p:extLst>
      <p:ext uri="{BB962C8B-B14F-4D97-AF65-F5344CB8AC3E}">
        <p14:creationId xmlns:p14="http://schemas.microsoft.com/office/powerpoint/2010/main" val="21244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884" y="2216532"/>
            <a:ext cx="3252580" cy="2667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bg1"/>
                </a:solidFill>
                <a:latin typeface="Arial Nova Light" panose="020B0304020202020204" pitchFamily="34" charset="0"/>
              </a:rPr>
              <a:t>Over time you will notice a creamy white fluffy powder forming on the bottom of your container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01" y="685840"/>
            <a:ext cx="6395200" cy="533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Why do we use these Metal Plates?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120247"/>
              </p:ext>
            </p:extLst>
          </p:nvPr>
        </p:nvGraphicFramePr>
        <p:xfrm>
          <a:off x="1317939" y="1661375"/>
          <a:ext cx="9144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66751996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6845451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3536415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3362469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24036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Zinc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Nano 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03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Atomic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Less 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523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208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687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3360" y="3312161"/>
            <a:ext cx="96996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We have now created a Gravitational Field strength difference  of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Carbon has 6 Neutrons, 6 Protons &amp; 6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We need 50% of the fields (6 Neutrons) to attract the rest.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There is also a portion of graphene {carbon} on the layers of nano coating which gives plasmatic energy of carbon.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In summary we are creating and dictating an environment between the two plates of Carbon.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Carbon interacts with oxygen in water to create 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48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1556792"/>
            <a:ext cx="4464496" cy="2667000"/>
          </a:xfrm>
        </p:spPr>
        <p:txBody>
          <a:bodyPr>
            <a:no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Arial Nova Light" panose="020B0304020202020204" pitchFamily="34" charset="0"/>
              </a:rPr>
              <a:t>Extract this Co2 GANS with a syringe and place in a separate container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 b="5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075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381000"/>
            <a:ext cx="9144001" cy="1031776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Washing of GANS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84" y="1574659"/>
            <a:ext cx="11521279" cy="4114801"/>
          </a:xfrm>
        </p:spPr>
        <p:txBody>
          <a:bodyPr>
            <a:noAutofit/>
          </a:bodyPr>
          <a:lstStyle/>
          <a:p>
            <a:r>
              <a:rPr lang="en-AU" b="1" dirty="0">
                <a:latin typeface="Arial Nova Light" panose="020B0304020202020204" pitchFamily="34" charset="0"/>
              </a:rPr>
              <a:t>Once you have extracted all the CO2 GANS from the bottom of your container you need to start washing.</a:t>
            </a:r>
          </a:p>
          <a:p>
            <a:r>
              <a:rPr lang="en-AU" b="1" dirty="0">
                <a:latin typeface="Arial Nova Light" panose="020B0304020202020204" pitchFamily="34" charset="0"/>
              </a:rPr>
              <a:t>This collected GANS will still contain a high concentration of salt.</a:t>
            </a:r>
          </a:p>
          <a:p>
            <a:r>
              <a:rPr lang="en-AU" b="1" dirty="0">
                <a:latin typeface="Arial Nova Light" panose="020B0304020202020204" pitchFamily="34" charset="0"/>
              </a:rPr>
              <a:t>Add distilled water to your GANS and allow the CO2 to settle back down to the bottom.</a:t>
            </a:r>
          </a:p>
          <a:p>
            <a:r>
              <a:rPr lang="en-AU" b="1" dirty="0">
                <a:latin typeface="Arial Nova Light" panose="020B0304020202020204" pitchFamily="34" charset="0"/>
              </a:rPr>
              <a:t>Pour off the top water only and refill with more distilled water.</a:t>
            </a:r>
          </a:p>
          <a:p>
            <a:r>
              <a:rPr lang="en-AU" b="1" dirty="0">
                <a:latin typeface="Arial Nova Light" panose="020B0304020202020204" pitchFamily="34" charset="0"/>
              </a:rPr>
              <a:t>Repeat this at least 6 – 8 times to ensure the salt is washed out.</a:t>
            </a:r>
          </a:p>
          <a:p>
            <a:r>
              <a:rPr lang="en-AU" b="1" dirty="0">
                <a:latin typeface="Arial Nova Light" panose="020B0304020202020204" pitchFamily="34" charset="0"/>
              </a:rPr>
              <a:t>After the last rinse test the water from the top of the GANS to see if you taste any salt.</a:t>
            </a:r>
          </a:p>
          <a:p>
            <a:r>
              <a:rPr lang="en-AU" b="1" dirty="0">
                <a:latin typeface="Arial Nova Light" panose="020B0304020202020204" pitchFamily="34" charset="0"/>
              </a:rPr>
              <a:t>If you do continue to wash until no salt can be tasted</a:t>
            </a:r>
          </a:p>
        </p:txBody>
      </p:sp>
    </p:spTree>
    <p:extLst>
      <p:ext uri="{BB962C8B-B14F-4D97-AF65-F5344CB8AC3E}">
        <p14:creationId xmlns:p14="http://schemas.microsoft.com/office/powerpoint/2010/main" val="228155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Collecting Amino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90" y="2204864"/>
            <a:ext cx="11017223" cy="2653034"/>
          </a:xfrm>
        </p:spPr>
        <p:txBody>
          <a:bodyPr/>
          <a:lstStyle/>
          <a:p>
            <a:r>
              <a:rPr lang="en-AU" sz="2800" b="1" dirty="0">
                <a:latin typeface="Arial Nova Light" panose="020B0304020202020204" pitchFamily="34" charset="0"/>
              </a:rPr>
              <a:t>After a few weeks you will notice a shiny layer on the surface of your water.</a:t>
            </a:r>
          </a:p>
          <a:p>
            <a:r>
              <a:rPr lang="en-AU" sz="2800" b="1" dirty="0">
                <a:latin typeface="Arial Nova Light" panose="020B0304020202020204" pitchFamily="34" charset="0"/>
              </a:rPr>
              <a:t>This is the amino acid of the CO2.</a:t>
            </a:r>
          </a:p>
          <a:p>
            <a:r>
              <a:rPr lang="en-AU" sz="2800" b="1" dirty="0">
                <a:latin typeface="Arial Nova Light" panose="020B0304020202020204" pitchFamily="34" charset="0"/>
              </a:rPr>
              <a:t>Take a plastic spoon and scoop this oil off and place in a separate jar. You do not need to wash this Amino Acid.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83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38" y="267286"/>
            <a:ext cx="7264324" cy="6443003"/>
          </a:xfrm>
        </p:spPr>
      </p:pic>
      <p:sp>
        <p:nvSpPr>
          <p:cNvPr id="6" name="Left Arrow 5"/>
          <p:cNvSpPr/>
          <p:nvPr/>
        </p:nvSpPr>
        <p:spPr>
          <a:xfrm>
            <a:off x="4515729" y="3254045"/>
            <a:ext cx="4318782" cy="5486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Left Arrow 7"/>
          <p:cNvSpPr/>
          <p:nvPr/>
        </p:nvSpPr>
        <p:spPr>
          <a:xfrm>
            <a:off x="4389120" y="1573237"/>
            <a:ext cx="4318782" cy="5486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8938380" y="1620412"/>
            <a:ext cx="27150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/>
              <a:t>Liquid Plasma Water</a:t>
            </a:r>
          </a:p>
        </p:txBody>
      </p:sp>
    </p:spTree>
    <p:extLst>
      <p:ext uri="{BB962C8B-B14F-4D97-AF65-F5344CB8AC3E}">
        <p14:creationId xmlns:p14="http://schemas.microsoft.com/office/powerpoint/2010/main" val="2817049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3481772" y="2780928"/>
            <a:ext cx="6688360" cy="345638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Flowchart: Process 3"/>
          <p:cNvSpPr/>
          <p:nvPr/>
        </p:nvSpPr>
        <p:spPr>
          <a:xfrm>
            <a:off x="3621596" y="2780928"/>
            <a:ext cx="6408712" cy="331236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015880" y="2636912"/>
            <a:ext cx="0" cy="2592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88288" y="2636912"/>
            <a:ext cx="0" cy="25922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35760" y="3717033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Zinc Plate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8114" y="3921444"/>
            <a:ext cx="1084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Nano Copper Plate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621596" y="3140968"/>
            <a:ext cx="640871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35960" y="369742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Plasmatic Environment</a:t>
            </a:r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5015880" y="1484784"/>
            <a:ext cx="1696380" cy="1152128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>
            <a:off x="6712260" y="1484784"/>
            <a:ext cx="1976028" cy="1152128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84506" y="1344828"/>
            <a:ext cx="396044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No LED / Load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274" y="1139260"/>
            <a:ext cx="468052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This leads to high current flow, resulting in Zinc Oxide GANS  </a:t>
            </a:r>
          </a:p>
        </p:txBody>
      </p:sp>
      <p:sp>
        <p:nvSpPr>
          <p:cNvPr id="9" name="Oval 8"/>
          <p:cNvSpPr/>
          <p:nvPr/>
        </p:nvSpPr>
        <p:spPr>
          <a:xfrm>
            <a:off x="5159896" y="4343756"/>
            <a:ext cx="144016" cy="165365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Oval 15"/>
          <p:cNvSpPr/>
          <p:nvPr/>
        </p:nvSpPr>
        <p:spPr>
          <a:xfrm>
            <a:off x="5083697" y="4019720"/>
            <a:ext cx="144016" cy="165365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Oval 16"/>
          <p:cNvSpPr/>
          <p:nvPr/>
        </p:nvSpPr>
        <p:spPr>
          <a:xfrm>
            <a:off x="5190965" y="4805537"/>
            <a:ext cx="144016" cy="165365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Oval 17"/>
          <p:cNvSpPr/>
          <p:nvPr/>
        </p:nvSpPr>
        <p:spPr>
          <a:xfrm>
            <a:off x="5046949" y="4583166"/>
            <a:ext cx="144016" cy="165365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Down Arrow 13"/>
          <p:cNvSpPr/>
          <p:nvPr/>
        </p:nvSpPr>
        <p:spPr>
          <a:xfrm rot="19904730">
            <a:off x="5544978" y="4621672"/>
            <a:ext cx="144016" cy="845038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5584955" y="5247491"/>
            <a:ext cx="19442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4000" b="1" dirty="0">
                <a:solidFill>
                  <a:srgbClr val="FFC000"/>
                </a:solidFill>
              </a:rPr>
              <a:t>ZnO</a:t>
            </a:r>
            <a:r>
              <a:rPr lang="en-AU" sz="2800" b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4274" y="3339688"/>
            <a:ext cx="3091407" cy="2554545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90-95% ZnO2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</a:rPr>
              <a:t>5 -10% CO</a:t>
            </a:r>
            <a:r>
              <a:rPr lang="en-AU" sz="32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621596" y="3501008"/>
            <a:ext cx="640871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56058" y="3014442"/>
            <a:ext cx="19442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3200" b="1" dirty="0">
                <a:solidFill>
                  <a:srgbClr val="FFC000"/>
                </a:solidFill>
              </a:rPr>
              <a:t>CO</a:t>
            </a:r>
            <a:r>
              <a:rPr lang="en-AU" sz="2800" b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24" name="Down Arrow 23"/>
          <p:cNvSpPr/>
          <p:nvPr/>
        </p:nvSpPr>
        <p:spPr>
          <a:xfrm rot="5400000">
            <a:off x="5288177" y="2890259"/>
            <a:ext cx="144016" cy="845038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Down Arrow 24"/>
          <p:cNvSpPr/>
          <p:nvPr/>
        </p:nvSpPr>
        <p:spPr>
          <a:xfrm rot="16200000">
            <a:off x="7894358" y="2908585"/>
            <a:ext cx="144016" cy="845038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C7DF720-1624-4604-9E3C-0C431F20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</p:spPr>
        <p:txBody>
          <a:bodyPr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Zinc GANS</a:t>
            </a:r>
          </a:p>
        </p:txBody>
      </p:sp>
    </p:spTree>
    <p:extLst>
      <p:ext uri="{BB962C8B-B14F-4D97-AF65-F5344CB8AC3E}">
        <p14:creationId xmlns:p14="http://schemas.microsoft.com/office/powerpoint/2010/main" val="148927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7409" y="1988841"/>
            <a:ext cx="10801199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Arial Nova Light" panose="020B0304020202020204" pitchFamily="34" charset="0"/>
                <a:cs typeface="Times New Roman" panose="02020603050405020304" pitchFamily="18" charset="0"/>
              </a:rPr>
              <a:t>GANS: A new state of matter; a molecule of a gas (GAs) which becomes (N)</a:t>
            </a:r>
            <a:r>
              <a:rPr lang="en-US" sz="4400" b="1" dirty="0" err="1">
                <a:latin typeface="Arial Nova Light" panose="020B0304020202020204" pitchFamily="34" charset="0"/>
                <a:cs typeface="Times New Roman" panose="02020603050405020304" pitchFamily="18" charset="0"/>
              </a:rPr>
              <a:t>ano</a:t>
            </a:r>
            <a:r>
              <a:rPr lang="en-US" sz="4400" b="1" dirty="0">
                <a:latin typeface="Arial Nova Light" panose="020B0304020202020204" pitchFamily="34" charset="0"/>
                <a:cs typeface="Times New Roman" panose="02020603050405020304" pitchFamily="18" charset="0"/>
              </a:rPr>
              <a:t> of itself and appears as (S)</a:t>
            </a:r>
            <a:r>
              <a:rPr lang="en-US" sz="4400" b="1" dirty="0" err="1">
                <a:latin typeface="Arial Nova Light" panose="020B0304020202020204" pitchFamily="34" charset="0"/>
                <a:cs typeface="Times New Roman" panose="02020603050405020304" pitchFamily="18" charset="0"/>
              </a:rPr>
              <a:t>olid</a:t>
            </a:r>
            <a:r>
              <a:rPr lang="en-US" sz="4400" b="1" dirty="0">
                <a:latin typeface="Arial Nova Light" panose="020B0304020202020204" pitchFamily="34" charset="0"/>
                <a:cs typeface="Times New Roman" panose="02020603050405020304" pitchFamily="18" charset="0"/>
              </a:rPr>
              <a:t> state of matter</a:t>
            </a:r>
          </a:p>
          <a:p>
            <a:pPr marL="0" indent="0">
              <a:buNone/>
            </a:pPr>
            <a:r>
              <a:rPr lang="en-US" sz="4400" b="1" dirty="0">
                <a:latin typeface="Arial Nova Light" panose="020B0304020202020204" pitchFamily="34" charset="0"/>
                <a:cs typeface="Times New Roman" panose="02020603050405020304" pitchFamily="18" charset="0"/>
              </a:rPr>
              <a:t>GAs to Nano of Solid and to be called GANS for short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F9B0FD-088C-4F30-B5F9-EFA11C22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</a:rPr>
              <a:t>Definition of GANS</a:t>
            </a:r>
          </a:p>
        </p:txBody>
      </p:sp>
    </p:spTree>
    <p:extLst>
      <p:ext uri="{BB962C8B-B14F-4D97-AF65-F5344CB8AC3E}">
        <p14:creationId xmlns:p14="http://schemas.microsoft.com/office/powerpoint/2010/main" val="2311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3481772" y="2780928"/>
            <a:ext cx="6688360" cy="345638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Flowchart: Process 3"/>
          <p:cNvSpPr/>
          <p:nvPr/>
        </p:nvSpPr>
        <p:spPr>
          <a:xfrm>
            <a:off x="3621596" y="2780928"/>
            <a:ext cx="6408712" cy="331236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015880" y="2636912"/>
            <a:ext cx="0" cy="2592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88288" y="2636912"/>
            <a:ext cx="0" cy="25922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50061" y="3717033"/>
            <a:ext cx="104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Copper Plate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8114" y="3921444"/>
            <a:ext cx="1084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Nano Copper Plate</a:t>
            </a:r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5015880" y="1484784"/>
            <a:ext cx="1795737" cy="1152128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6811617" y="1484784"/>
            <a:ext cx="1876671" cy="1152128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21596" y="3140968"/>
            <a:ext cx="640871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755" y="2527715"/>
            <a:ext cx="332135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Set-up to create the Copper GANS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1" dirty="0"/>
          </a:p>
          <a:p>
            <a:endParaRPr lang="en-A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591944" y="364444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b="1" dirty="0">
              <a:solidFill>
                <a:schemeClr val="bg1"/>
              </a:solidFill>
            </a:endParaRPr>
          </a:p>
          <a:p>
            <a:endParaRPr lang="en-AU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Distilled water with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5 - 10% salt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E943022-D6DE-446E-A26F-528855C2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520233"/>
            <a:ext cx="6003234" cy="664797"/>
          </a:xfrm>
        </p:spPr>
        <p:txBody>
          <a:bodyPr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Copper GANS</a:t>
            </a:r>
          </a:p>
        </p:txBody>
      </p:sp>
    </p:spTree>
    <p:extLst>
      <p:ext uri="{BB962C8B-B14F-4D97-AF65-F5344CB8AC3E}">
        <p14:creationId xmlns:p14="http://schemas.microsoft.com/office/powerpoint/2010/main" val="288031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3481772" y="2780928"/>
            <a:ext cx="6688360" cy="345638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Flowchart: Process 3"/>
          <p:cNvSpPr/>
          <p:nvPr/>
        </p:nvSpPr>
        <p:spPr>
          <a:xfrm>
            <a:off x="3621596" y="2780928"/>
            <a:ext cx="6408712" cy="331236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015880" y="2636912"/>
            <a:ext cx="0" cy="2592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88288" y="2636912"/>
            <a:ext cx="0" cy="25922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50061" y="3717033"/>
            <a:ext cx="104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Zinc Plate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8114" y="3921444"/>
            <a:ext cx="1084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Nano Zinc Plate</a:t>
            </a:r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5015880" y="1484784"/>
            <a:ext cx="1795737" cy="1152128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6811617" y="1484784"/>
            <a:ext cx="1876671" cy="1152128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21596" y="3140968"/>
            <a:ext cx="640871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755" y="2527715"/>
            <a:ext cx="332135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Set-up to create the Zinc GANS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1" dirty="0"/>
          </a:p>
          <a:p>
            <a:endParaRPr lang="en-A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591944" y="364444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b="1" dirty="0">
              <a:solidFill>
                <a:schemeClr val="bg1"/>
              </a:solidFill>
            </a:endParaRPr>
          </a:p>
          <a:p>
            <a:endParaRPr lang="en-AU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Distilled water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 5 -10% salt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E943022-D6DE-446E-A26F-528855C2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520233"/>
            <a:ext cx="6003234" cy="664797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Zinc</a:t>
            </a:r>
            <a:r>
              <a:rPr lang="en-AU" b="1" dirty="0">
                <a:solidFill>
                  <a:schemeClr val="bg1"/>
                </a:solidFill>
              </a:rPr>
              <a:t> GANS</a:t>
            </a:r>
          </a:p>
        </p:txBody>
      </p:sp>
    </p:spTree>
    <p:extLst>
      <p:ext uri="{BB962C8B-B14F-4D97-AF65-F5344CB8AC3E}">
        <p14:creationId xmlns:p14="http://schemas.microsoft.com/office/powerpoint/2010/main" val="250418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9214" y="788709"/>
            <a:ext cx="6309669" cy="4732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78782" y="2237076"/>
            <a:ext cx="5386534" cy="403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6" y="2782957"/>
            <a:ext cx="5276772" cy="3957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322" y="562186"/>
            <a:ext cx="352507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</a:rPr>
              <a:t>Four Main GANSes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4228" y="4535322"/>
            <a:ext cx="139147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3600" b="1" dirty="0"/>
              <a:t>CH</a:t>
            </a:r>
            <a:r>
              <a:rPr lang="en-AU" sz="2400" b="1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41121" y="3046180"/>
            <a:ext cx="17176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3600" b="1" dirty="0"/>
              <a:t>CuO</a:t>
            </a:r>
            <a:r>
              <a:rPr lang="en-AU" sz="2400" b="1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401" y="5098878"/>
            <a:ext cx="139147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3600" b="1" dirty="0"/>
              <a:t>ZnO</a:t>
            </a:r>
            <a:r>
              <a:rPr lang="en-AU" sz="24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572" y="4438580"/>
            <a:ext cx="139147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sz="3600" b="1" dirty="0"/>
              <a:t>Co</a:t>
            </a:r>
            <a:r>
              <a:rPr lang="en-AU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34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878" y="522171"/>
            <a:ext cx="4806122" cy="5318379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Each GANS will have its own MaGrav Field Strength</a:t>
            </a:r>
            <a:br>
              <a:rPr lang="en-AU" dirty="0">
                <a:solidFill>
                  <a:schemeClr val="bg1"/>
                </a:solidFill>
              </a:rPr>
            </a:b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We can now use these Fields in Energy, Health, Agriculture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87548" cy="6868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330" y="2888974"/>
            <a:ext cx="1113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CO</a:t>
            </a:r>
            <a:r>
              <a:rPr lang="en-AU" sz="2400" b="1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0587" y="3621202"/>
            <a:ext cx="1113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CH</a:t>
            </a:r>
            <a:r>
              <a:rPr lang="en-AU" sz="2400" b="1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4832" y="3626149"/>
            <a:ext cx="1113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/>
              <a:t>ZnO</a:t>
            </a:r>
            <a:endParaRPr lang="en-A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03305" y="3473749"/>
            <a:ext cx="1113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CuO</a:t>
            </a:r>
            <a:r>
              <a:rPr lang="en-AU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79575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916E62-A429-4FC9-8962-96E85E0F1A60}"/>
              </a:ext>
            </a:extLst>
          </p:cNvPr>
          <p:cNvSpPr txBox="1"/>
          <p:nvPr/>
        </p:nvSpPr>
        <p:spPr>
          <a:xfrm flipH="1">
            <a:off x="659676" y="700383"/>
            <a:ext cx="1211967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AU" sz="32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FOUR MAIN GANSES USED IN HEALTH APPLICATIONS</a:t>
            </a:r>
          </a:p>
          <a:p>
            <a:pPr algn="ctr"/>
            <a:endParaRPr lang="en-AU" sz="3200" b="1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AU" sz="32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CO</a:t>
            </a:r>
            <a:r>
              <a:rPr lang="en-AU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en-AU" sz="32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     ZnO</a:t>
            </a:r>
            <a:r>
              <a:rPr lang="en-AU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en-AU" sz="32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      CH3      CuO</a:t>
            </a:r>
            <a:r>
              <a:rPr lang="en-AU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2</a:t>
            </a:r>
          </a:p>
          <a:p>
            <a:pPr algn="ctr"/>
            <a:endParaRPr lang="en-AU" sz="3200" b="1" dirty="0">
              <a:solidFill>
                <a:schemeClr val="bg1">
                  <a:lumMod val="95000"/>
                </a:schemeClr>
              </a:solidFill>
              <a:latin typeface="Arial Nova Light" panose="020B0304020202020204" pitchFamily="34" charset="0"/>
            </a:endParaRPr>
          </a:p>
          <a:p>
            <a:r>
              <a:rPr lang="en-AU" sz="28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</a:rPr>
              <a:t>Each element matches with field strengths in the body.</a:t>
            </a:r>
          </a:p>
          <a:p>
            <a:endParaRPr lang="en-AU" sz="2800" b="1" dirty="0">
              <a:solidFill>
                <a:schemeClr val="bg1">
                  <a:lumMod val="95000"/>
                </a:schemeClr>
              </a:solidFill>
              <a:latin typeface="Arial Nova Light" panose="020B0304020202020204" pitchFamily="34" charset="0"/>
            </a:endParaRPr>
          </a:p>
          <a:p>
            <a:r>
              <a:rPr lang="en-AU" sz="28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</a:rPr>
              <a:t>Carbon is the connector and communicator</a:t>
            </a:r>
          </a:p>
          <a:p>
            <a:endParaRPr lang="en-AU" sz="2800" b="1" dirty="0">
              <a:solidFill>
                <a:schemeClr val="bg1">
                  <a:lumMod val="95000"/>
                </a:schemeClr>
              </a:solidFill>
              <a:latin typeface="Arial Nova Light" panose="020B0304020202020204" pitchFamily="34" charset="0"/>
            </a:endParaRPr>
          </a:p>
          <a:p>
            <a:r>
              <a:rPr lang="en-AU" sz="28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</a:rPr>
              <a:t>Oxygen is the </a:t>
            </a:r>
            <a:r>
              <a:rPr lang="en-AU" sz="2800" b="1" dirty="0" err="1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</a:rPr>
              <a:t>gravitator</a:t>
            </a:r>
            <a:endParaRPr lang="en-AU" sz="2800" b="1" dirty="0">
              <a:solidFill>
                <a:schemeClr val="bg1">
                  <a:lumMod val="95000"/>
                </a:schemeClr>
              </a:solidFill>
              <a:latin typeface="Arial Nova Light" panose="020B0304020202020204" pitchFamily="34" charset="0"/>
            </a:endParaRPr>
          </a:p>
          <a:p>
            <a:endParaRPr lang="en-AU" sz="2800" b="1" dirty="0">
              <a:solidFill>
                <a:schemeClr val="bg1">
                  <a:lumMod val="95000"/>
                </a:schemeClr>
              </a:solidFill>
              <a:latin typeface="Arial Nova Light" panose="020B0304020202020204" pitchFamily="34" charset="0"/>
            </a:endParaRPr>
          </a:p>
          <a:p>
            <a:r>
              <a:rPr lang="en-AU" sz="28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</a:rPr>
              <a:t>Hydrogen is the energy giver</a:t>
            </a:r>
          </a:p>
        </p:txBody>
      </p:sp>
    </p:spTree>
    <p:extLst>
      <p:ext uri="{BB962C8B-B14F-4D97-AF65-F5344CB8AC3E}">
        <p14:creationId xmlns:p14="http://schemas.microsoft.com/office/powerpoint/2010/main" val="13762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6104" y="351234"/>
            <a:ext cx="1155589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CO</a:t>
            </a:r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  <a:p>
            <a:pPr algn="l"/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4000" b="1" dirty="0">
                <a:solidFill>
                  <a:schemeClr val="bg1"/>
                </a:solidFill>
                <a:latin typeface="+mj-lt"/>
              </a:rPr>
              <a:t>Carbon –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connection 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     Oxygen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gravitator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l"/>
            <a:endParaRPr lang="en-US" sz="3200" b="1" dirty="0">
              <a:solidFill>
                <a:schemeClr val="bg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Reconnects body and emotion, rebalance for health, pain relief.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Rebalances high energy states such as viruses and cancer or adds energy where required.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Incorporates Carbon 14 which has direct connection to the soul.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CO2 used in patches, drinking, all health devices.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Most fundamental and important </a:t>
            </a:r>
            <a:r>
              <a:rPr lang="en-US" sz="2400" b="1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GaNS</a:t>
            </a:r>
            <a:r>
              <a:rPr lang="en-US" sz="2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 for health.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Used in all Agriculture applications</a:t>
            </a:r>
          </a:p>
          <a:p>
            <a:pPr algn="l"/>
            <a:endParaRPr lang="en-US" sz="2400" b="1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3265" y="695171"/>
            <a:ext cx="1071101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CuO</a:t>
            </a: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r>
              <a:rPr lang="en-US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 – Copper Oxide GANS</a:t>
            </a:r>
          </a:p>
          <a:p>
            <a:pPr algn="l"/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Lymph system connection.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Lymph system is in charge of the body processes.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It interacts with the muscle tissue and the nervous system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Disinfection.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Energy when making </a:t>
            </a:r>
            <a:r>
              <a:rPr lang="en-US" sz="3200" b="1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Magrav</a:t>
            </a:r>
            <a:r>
              <a:rPr lang="en-US" sz="32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 units</a:t>
            </a:r>
          </a:p>
          <a:p>
            <a:pPr algn="l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730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781" y="928561"/>
            <a:ext cx="1110538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CH</a:t>
            </a:r>
            <a:r>
              <a:rPr lang="en-US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  <a:p>
            <a:pPr algn="l"/>
            <a:endParaRPr lang="en-US" sz="3200" b="1" dirty="0">
              <a:latin typeface="Arial Black" panose="020B0A040201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Carbon - connector.  Hydrogen - energy.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Connected to blood and emotion, as well as energy levels.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CH3 is the basic sugar creating hydrogen energy.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Used in healing, feeding, Alzheimer's etc.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Used in agriculture</a:t>
            </a:r>
          </a:p>
          <a:p>
            <a:pPr algn="l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71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9033" y="449392"/>
            <a:ext cx="107110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ZnO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  <a:p>
            <a:pPr algn="l"/>
            <a:endParaRPr lang="en-US" sz="3200" b="1" dirty="0">
              <a:latin typeface="Arial Black" panose="020B0A040201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ZnO</a:t>
            </a:r>
            <a:r>
              <a:rPr lang="en-US" sz="32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2</a:t>
            </a:r>
            <a:r>
              <a:rPr lang="en-US" sz="4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 – zinc oxide.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Connected to the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 Nova Light" panose="020B0304020202020204" pitchFamily="34" charset="0"/>
              </a:rPr>
              <a:t>emotion.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Should be used in all health applications.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Emotions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 Nova Light" panose="020B0304020202020204" pitchFamily="34" charset="0"/>
              </a:rPr>
              <a:t> control </a:t>
            </a:r>
            <a:r>
              <a:rPr lang="en-US" sz="4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the body.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Used in Agriculture</a:t>
            </a:r>
          </a:p>
        </p:txBody>
      </p:sp>
    </p:spTree>
    <p:extLst>
      <p:ext uri="{BB962C8B-B14F-4D97-AF65-F5344CB8AC3E}">
        <p14:creationId xmlns:p14="http://schemas.microsoft.com/office/powerpoint/2010/main" val="10098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381000"/>
            <a:ext cx="9144001" cy="887760"/>
          </a:xfrm>
        </p:spPr>
        <p:txBody>
          <a:bodyPr>
            <a:normAutofit/>
          </a:bodyPr>
          <a:lstStyle/>
          <a:p>
            <a:pPr algn="ctr"/>
            <a:r>
              <a:rPr lang="en-AU" sz="4800" dirty="0">
                <a:solidFill>
                  <a:schemeClr val="bg1"/>
                </a:solidFill>
              </a:rPr>
              <a:t>Trouble 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33" y="1700809"/>
            <a:ext cx="10369151" cy="4318992"/>
          </a:xfrm>
        </p:spPr>
        <p:txBody>
          <a:bodyPr>
            <a:normAutofit lnSpcReduction="10000"/>
          </a:bodyPr>
          <a:lstStyle/>
          <a:p>
            <a:r>
              <a:rPr lang="en-AU" sz="3200" b="1" dirty="0">
                <a:latin typeface="Arial Nova Light" panose="020B0304020202020204" pitchFamily="34" charset="0"/>
              </a:rPr>
              <a:t>You can adjust the distance between the zinc and the nano copper plate if you find you are not producing any CO2.</a:t>
            </a:r>
          </a:p>
          <a:p>
            <a:r>
              <a:rPr lang="en-AU" sz="3200" b="1" dirty="0">
                <a:latin typeface="Arial Nova Light" panose="020B0304020202020204" pitchFamily="34" charset="0"/>
              </a:rPr>
              <a:t>Percentage of salt can be adjusted to create a better result.</a:t>
            </a:r>
          </a:p>
          <a:p>
            <a:r>
              <a:rPr lang="en-AU" sz="3200" b="1" dirty="0">
                <a:latin typeface="Arial Nova Light" panose="020B0304020202020204" pitchFamily="34" charset="0"/>
              </a:rPr>
              <a:t>Do not add any form of power (battery or power supply) to the setup.</a:t>
            </a:r>
          </a:p>
          <a:p>
            <a:r>
              <a:rPr lang="en-AU" sz="3200" b="1" dirty="0">
                <a:latin typeface="Arial Nova Light" panose="020B0304020202020204" pitchFamily="34" charset="0"/>
              </a:rPr>
              <a:t>To confirm that you have CO2 GANS, place some in the freezer. The GANS does not Freeze.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68208" y="5661248"/>
            <a:ext cx="3999036" cy="1492870"/>
            <a:chOff x="7966620" y="5661248"/>
            <a:chExt cx="3999036" cy="14928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8948" y="5661248"/>
              <a:ext cx="1046708" cy="104880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966620" y="6507787"/>
              <a:ext cx="38884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AU" b="1" dirty="0"/>
                <a:t>09/2017 v1.0jmd</a:t>
              </a:r>
            </a:p>
            <a:p>
              <a:pPr algn="ctr"/>
              <a:endParaRPr lang="en-AU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67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1384" y="1052736"/>
            <a:ext cx="5184576" cy="3733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The Creation</a:t>
            </a:r>
            <a:b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of CO</a:t>
            </a:r>
            <a:r>
              <a:rPr lang="en-US" sz="4400" dirty="0">
                <a:solidFill>
                  <a:schemeClr val="bg1"/>
                </a:solidFill>
                <a:latin typeface="Arial Nova Light" panose="020B03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 GANS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8271" y="1302435"/>
            <a:ext cx="6204507" cy="4552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47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313" y="710234"/>
            <a:ext cx="10873207" cy="1371600"/>
          </a:xfrm>
        </p:spPr>
        <p:txBody>
          <a:bodyPr>
            <a:noAutofit/>
          </a:bodyPr>
          <a:lstStyle/>
          <a:p>
            <a:r>
              <a:rPr lang="en-AU" sz="4800" dirty="0">
                <a:solidFill>
                  <a:schemeClr val="bg1"/>
                </a:solidFill>
              </a:rPr>
              <a:t>Your Intention when creating GANS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89" y="2613338"/>
            <a:ext cx="9602952" cy="4114801"/>
          </a:xfrm>
        </p:spPr>
        <p:txBody>
          <a:bodyPr>
            <a:normAutofit/>
          </a:bodyPr>
          <a:lstStyle/>
          <a:p>
            <a:r>
              <a:rPr lang="en-AU" sz="3200" b="1" dirty="0">
                <a:latin typeface="Arial Nova Light" panose="020B0304020202020204" pitchFamily="34" charset="0"/>
              </a:rPr>
              <a:t>How you feel, your emotion at the time of setting up and making the GANS will have an impact on the final outcome.</a:t>
            </a:r>
          </a:p>
          <a:p>
            <a:r>
              <a:rPr lang="en-AU" sz="3200" b="1" dirty="0">
                <a:latin typeface="Arial Nova Light" panose="020B0304020202020204" pitchFamily="34" charset="0"/>
              </a:rPr>
              <a:t>Our thoughts and energy have a MaGrav Field which is transferred into the box and GANS material.</a:t>
            </a:r>
          </a:p>
        </p:txBody>
      </p:sp>
    </p:spTree>
    <p:extLst>
      <p:ext uri="{BB962C8B-B14F-4D97-AF65-F5344CB8AC3E}">
        <p14:creationId xmlns:p14="http://schemas.microsoft.com/office/powerpoint/2010/main" val="199818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20E481-56F9-D767-47C6-C124182DC5D3}"/>
              </a:ext>
            </a:extLst>
          </p:cNvPr>
          <p:cNvSpPr txBox="1"/>
          <p:nvPr/>
        </p:nvSpPr>
        <p:spPr>
          <a:xfrm>
            <a:off x="1448874" y="583911"/>
            <a:ext cx="869967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solidFill>
                  <a:schemeClr val="bg1"/>
                </a:solidFill>
                <a:latin typeface="+mj-lt"/>
              </a:rPr>
              <a:t>NEW GANSes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B2D502-B0BC-7943-6F7B-DE539E8B53A1}"/>
              </a:ext>
            </a:extLst>
          </p:cNvPr>
          <p:cNvSpPr txBox="1"/>
          <p:nvPr/>
        </p:nvSpPr>
        <p:spPr>
          <a:xfrm>
            <a:off x="888644" y="2665927"/>
            <a:ext cx="2781836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Cup of Life 1 for viruses</a:t>
            </a:r>
          </a:p>
          <a:p>
            <a:r>
              <a:rPr lang="en-AU" sz="4000" dirty="0">
                <a:solidFill>
                  <a:schemeClr val="bg1"/>
                </a:solidFill>
              </a:rPr>
              <a:t>Cup of Life 2 as antibiotic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F58B5-283B-02DA-DA8C-0CFA4DCCD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04" y="2244787"/>
            <a:ext cx="270510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60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81447" y="2063884"/>
            <a:ext cx="10096500" cy="3778006"/>
          </a:xfrm>
        </p:spPr>
        <p:txBody>
          <a:bodyPr/>
          <a:lstStyle/>
          <a:p>
            <a:r>
              <a:rPr lang="en-US" sz="3600" dirty="0">
                <a:latin typeface="Arial Nova Light" panose="020B0304020202020204" pitchFamily="34" charset="0"/>
              </a:rPr>
              <a:t>Coils add field interaction to the cup</a:t>
            </a:r>
          </a:p>
          <a:p>
            <a:r>
              <a:rPr lang="en-US" sz="3600" dirty="0">
                <a:latin typeface="Arial Nova Light" panose="020B0304020202020204" pitchFamily="34" charset="0"/>
              </a:rPr>
              <a:t>You can use coils instead of plates for more complex fields of any GANS</a:t>
            </a:r>
          </a:p>
          <a:p>
            <a:r>
              <a:rPr lang="en-US" sz="3600" dirty="0">
                <a:latin typeface="Arial Nova Light" panose="020B0304020202020204" pitchFamily="34" charset="0"/>
              </a:rPr>
              <a:t>Three coils also create a more complex combination of interactions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5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933A98-2316-B94C-2FC0-5B530485DBCE}"/>
              </a:ext>
            </a:extLst>
          </p:cNvPr>
          <p:cNvSpPr txBox="1"/>
          <p:nvPr/>
        </p:nvSpPr>
        <p:spPr>
          <a:xfrm>
            <a:off x="2562895" y="618186"/>
            <a:ext cx="5692462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solidFill>
                  <a:schemeClr val="bg1"/>
                </a:solidFill>
              </a:rPr>
              <a:t>Amino Acids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FE6A3-A97B-7A9D-1C29-EE9F98D0248B}"/>
              </a:ext>
            </a:extLst>
          </p:cNvPr>
          <p:cNvSpPr txBox="1"/>
          <p:nvPr/>
        </p:nvSpPr>
        <p:spPr>
          <a:xfrm>
            <a:off x="915473" y="2089598"/>
            <a:ext cx="9245958" cy="30469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  <a:latin typeface="Arial Nova Light" panose="020B0304020202020204" pitchFamily="34" charset="0"/>
              </a:rPr>
              <a:t>Amino acids are important to add back into your GANS after washing.</a:t>
            </a:r>
          </a:p>
          <a:p>
            <a:r>
              <a:rPr lang="en-AU" sz="3200" dirty="0">
                <a:solidFill>
                  <a:schemeClr val="bg1"/>
                </a:solidFill>
                <a:latin typeface="Arial Nova Light" panose="020B0304020202020204" pitchFamily="34" charset="0"/>
              </a:rPr>
              <a:t>Aminos add a closer connection to the body.</a:t>
            </a:r>
          </a:p>
          <a:p>
            <a:r>
              <a:rPr lang="en-AU" sz="3200" dirty="0">
                <a:solidFill>
                  <a:schemeClr val="bg1"/>
                </a:solidFill>
                <a:latin typeface="Arial Nova Light" panose="020B0304020202020204" pitchFamily="34" charset="0"/>
              </a:rPr>
              <a:t>Aminos feed in a more well rounded way.</a:t>
            </a:r>
          </a:p>
          <a:p>
            <a:r>
              <a:rPr lang="en-AU" sz="3200" dirty="0">
                <a:solidFill>
                  <a:schemeClr val="bg1"/>
                </a:solidFill>
                <a:latin typeface="Arial Nova Light" panose="020B0304020202020204" pitchFamily="34" charset="0"/>
              </a:rPr>
              <a:t>You can cheat by adding </a:t>
            </a:r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Arial Nova Light" panose="020B0304020202020204" pitchFamily="34" charset="0"/>
              </a:rPr>
              <a:t>DRY GANS</a:t>
            </a:r>
            <a:r>
              <a:rPr lang="en-AU" sz="3200" dirty="0">
                <a:solidFill>
                  <a:schemeClr val="bg1"/>
                </a:solidFill>
                <a:latin typeface="Arial Nova Light" panose="020B0304020202020204" pitchFamily="34" charset="0"/>
              </a:rPr>
              <a:t> to an amino you may need to potentize it. E.g. vitamin D</a:t>
            </a:r>
          </a:p>
        </p:txBody>
      </p:sp>
    </p:spTree>
    <p:extLst>
      <p:ext uri="{BB962C8B-B14F-4D97-AF65-F5344CB8AC3E}">
        <p14:creationId xmlns:p14="http://schemas.microsoft.com/office/powerpoint/2010/main" val="2101765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4F78A9-D6A6-3695-8338-0EC438E0F167}"/>
              </a:ext>
            </a:extLst>
          </p:cNvPr>
          <p:cNvSpPr txBox="1"/>
          <p:nvPr/>
        </p:nvSpPr>
        <p:spPr>
          <a:xfrm>
            <a:off x="3058731" y="1030310"/>
            <a:ext cx="5415566" cy="11079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600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4" name="Picture 3" descr="A glass of beer&#10;&#10;Description automatically generated with low confidence">
            <a:extLst>
              <a:ext uri="{FF2B5EF4-FFF2-40B4-BE49-F238E27FC236}">
                <a16:creationId xmlns:a16="http://schemas.microsoft.com/office/drawing/2014/main" id="{93A46A9F-E2D7-68C4-3976-7C87EF281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555" y="422496"/>
            <a:ext cx="2254878" cy="3006504"/>
          </a:xfrm>
          <a:prstGeom prst="rect">
            <a:avLst/>
          </a:prstGeom>
        </p:spPr>
      </p:pic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E2D85B83-438E-47BF-6494-CB789EFDD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9" y="519682"/>
            <a:ext cx="2427936" cy="3237248"/>
          </a:xfrm>
          <a:prstGeom prst="rect">
            <a:avLst/>
          </a:prstGeom>
        </p:spPr>
      </p:pic>
      <p:pic>
        <p:nvPicPr>
          <p:cNvPr id="8" name="Picture 7" descr="A picture containing floor, indoor, plastic&#10;&#10;Description automatically generated">
            <a:extLst>
              <a:ext uri="{FF2B5EF4-FFF2-40B4-BE49-F238E27FC236}">
                <a16:creationId xmlns:a16="http://schemas.microsoft.com/office/drawing/2014/main" id="{3B760351-9259-C854-BC7B-BD282E273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46" y="3848458"/>
            <a:ext cx="3294845" cy="2471134"/>
          </a:xfrm>
          <a:prstGeom prst="rect">
            <a:avLst/>
          </a:prstGeom>
        </p:spPr>
      </p:pic>
      <p:pic>
        <p:nvPicPr>
          <p:cNvPr id="10" name="Picture 9" descr="A group of glass jars&#10;&#10;Description automatically generated with low confidence">
            <a:extLst>
              <a:ext uri="{FF2B5EF4-FFF2-40B4-BE49-F238E27FC236}">
                <a16:creationId xmlns:a16="http://schemas.microsoft.com/office/drawing/2014/main" id="{8CFB6103-D05D-3833-C06E-058E619E81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16" y="2805484"/>
            <a:ext cx="3343495" cy="302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4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3" y="381000"/>
            <a:ext cx="10297143" cy="1371600"/>
          </a:xfrm>
        </p:spPr>
        <p:txBody>
          <a:bodyPr>
            <a:noAutofit/>
          </a:bodyPr>
          <a:lstStyle/>
          <a:p>
            <a:pPr algn="ctr"/>
            <a:r>
              <a:rPr lang="en-AU" sz="5400" dirty="0">
                <a:solidFill>
                  <a:schemeClr val="bg1"/>
                </a:solidFill>
              </a:rPr>
              <a:t>List of Components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2" y="1905000"/>
            <a:ext cx="9134391" cy="4476329"/>
          </a:xfrm>
        </p:spPr>
        <p:txBody>
          <a:bodyPr>
            <a:normAutofit/>
          </a:bodyPr>
          <a:lstStyle/>
          <a:p>
            <a:r>
              <a:rPr lang="en-AU" sz="2800" b="1" dirty="0">
                <a:latin typeface="Arial Nova Light" panose="020B0304020202020204" pitchFamily="34" charset="0"/>
              </a:rPr>
              <a:t>Zinc plate</a:t>
            </a:r>
          </a:p>
          <a:p>
            <a:r>
              <a:rPr lang="en-AU" sz="2800" b="1" dirty="0">
                <a:latin typeface="Arial Nova Light" panose="020B0304020202020204" pitchFamily="34" charset="0"/>
              </a:rPr>
              <a:t>Nano Coated Copper plate</a:t>
            </a:r>
          </a:p>
          <a:p>
            <a:r>
              <a:rPr lang="en-AU" sz="2800" b="1" dirty="0">
                <a:latin typeface="Arial Nova Light" panose="020B0304020202020204" pitchFamily="34" charset="0"/>
              </a:rPr>
              <a:t>Plastic Box</a:t>
            </a:r>
          </a:p>
          <a:p>
            <a:r>
              <a:rPr lang="en-AU" sz="2800" b="1" dirty="0">
                <a:latin typeface="Arial Nova Light" panose="020B0304020202020204" pitchFamily="34" charset="0"/>
              </a:rPr>
              <a:t>Green LED light</a:t>
            </a:r>
          </a:p>
          <a:p>
            <a:r>
              <a:rPr lang="en-AU" sz="2800" b="1" dirty="0">
                <a:latin typeface="Arial Nova Light" panose="020B0304020202020204" pitchFamily="34" charset="0"/>
              </a:rPr>
              <a:t>Copper wire</a:t>
            </a:r>
          </a:p>
          <a:p>
            <a:r>
              <a:rPr lang="en-AU" sz="2800" b="1" dirty="0">
                <a:latin typeface="Arial Nova Light" panose="020B0304020202020204" pitchFamily="34" charset="0"/>
              </a:rPr>
              <a:t>Distilled water or Filtered Water</a:t>
            </a:r>
          </a:p>
          <a:p>
            <a:r>
              <a:rPr lang="en-AU" sz="2800" b="1" dirty="0">
                <a:latin typeface="Arial Nova Light" panose="020B0304020202020204" pitchFamily="34" charset="0"/>
              </a:rPr>
              <a:t>Pure salt NaCl</a:t>
            </a:r>
          </a:p>
          <a:p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7968208" y="5661248"/>
            <a:ext cx="3999036" cy="1492870"/>
            <a:chOff x="7966620" y="5661248"/>
            <a:chExt cx="3999036" cy="14928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8948" y="5661248"/>
              <a:ext cx="1046708" cy="104880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966620" y="6507787"/>
              <a:ext cx="38884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AU" b="1" dirty="0"/>
                <a:t>09/2017 v1.0jmd</a:t>
              </a:r>
            </a:p>
            <a:p>
              <a:pPr algn="ctr"/>
              <a:endParaRPr lang="en-AU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21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383" y="609598"/>
            <a:ext cx="3739054" cy="5102181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bg1"/>
                </a:solidFill>
                <a:latin typeface="Arial Nova Light" panose="020B0304020202020204" pitchFamily="34" charset="0"/>
              </a:rPr>
              <a:t>Nano Layered Copper plate. Please ensure this plate is washed well and does not contain any residue of the Caustic Soda.</a:t>
            </a:r>
            <a:br>
              <a:rPr lang="en-AU" b="1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en-AU" b="1" dirty="0">
                <a:solidFill>
                  <a:schemeClr val="bg1"/>
                </a:solidFill>
                <a:latin typeface="Arial Nova Light" panose="020B0304020202020204" pitchFamily="34" charset="0"/>
              </a:rPr>
              <a:t> A Zinc Plate is needed.</a:t>
            </a:r>
            <a:br>
              <a:rPr lang="en-AU" b="1" dirty="0">
                <a:solidFill>
                  <a:srgbClr val="FFC000"/>
                </a:solidFill>
              </a:rPr>
            </a:br>
            <a:endParaRPr lang="en-AU" b="1" dirty="0">
              <a:solidFill>
                <a:srgbClr val="FFC0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6" r="15946"/>
          <a:stretch>
            <a:fillRect/>
          </a:stretch>
        </p:blipFill>
        <p:spPr>
          <a:xfrm>
            <a:off x="8119917" y="3762822"/>
            <a:ext cx="2884331" cy="2312877"/>
          </a:xfrm>
        </p:spPr>
      </p:pic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CE68E763-8F3E-C4DE-76D4-971675D90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11429"/>
          <a:stretch>
            <a:fillRect/>
          </a:stretch>
        </p:blipFill>
        <p:spPr>
          <a:xfrm>
            <a:off x="5197062" y="782301"/>
            <a:ext cx="3238389" cy="25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1" y="3348676"/>
            <a:ext cx="4462455" cy="2667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bg1"/>
                </a:solidFill>
                <a:latin typeface="Arial Nova Light" panose="020B0304020202020204" pitchFamily="34" charset="0"/>
              </a:rPr>
              <a:t>Nano Layered Copper plate. Please ensure this plate is washed well and does not contain any residue of the Caustic Soda.</a:t>
            </a:r>
            <a:br>
              <a:rPr lang="en-AU" b="1" dirty="0">
                <a:solidFill>
                  <a:srgbClr val="FFC000"/>
                </a:solidFill>
              </a:rPr>
            </a:br>
            <a:br>
              <a:rPr lang="en-AU" b="1" dirty="0">
                <a:solidFill>
                  <a:srgbClr val="FFC000"/>
                </a:solidFill>
              </a:rPr>
            </a:br>
            <a:endParaRPr lang="en-AU" b="1" dirty="0">
              <a:solidFill>
                <a:srgbClr val="FFC0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11429"/>
          <a:stretch>
            <a:fillRect/>
          </a:stretch>
        </p:blipFill>
        <p:spPr>
          <a:xfrm>
            <a:off x="4797816" y="1042038"/>
            <a:ext cx="5753100" cy="4613275"/>
          </a:xfrm>
        </p:spPr>
      </p:pic>
    </p:spTree>
    <p:extLst>
      <p:ext uri="{BB962C8B-B14F-4D97-AF65-F5344CB8AC3E}">
        <p14:creationId xmlns:p14="http://schemas.microsoft.com/office/powerpoint/2010/main" val="26660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3573016"/>
            <a:ext cx="5077170" cy="2667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bg1"/>
                </a:solidFill>
                <a:latin typeface="Arial Nova Light" panose="020B0304020202020204" pitchFamily="34" charset="0"/>
              </a:rPr>
              <a:t>The two plates are representing the 2 sides of the leaf.</a:t>
            </a:r>
            <a:br>
              <a:rPr lang="en-AU" b="1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en-AU" b="1" dirty="0">
                <a:solidFill>
                  <a:schemeClr val="bg1"/>
                </a:solidFill>
                <a:latin typeface="Arial Nova Light" panose="020B0304020202020204" pitchFamily="34" charset="0"/>
              </a:rPr>
              <a:t>Creates a Magnetical &amp; Gravitational condition around the leaf which is equal to the MaGrav field of CO2 in the environment.</a:t>
            </a:r>
            <a:br>
              <a:rPr lang="en-AU" b="1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en-AU" b="1" dirty="0">
                <a:solidFill>
                  <a:schemeClr val="bg1"/>
                </a:solidFill>
                <a:latin typeface="Arial Nova Light" panose="020B0304020202020204" pitchFamily="34" charset="0"/>
              </a:rPr>
              <a:t>Leaf creates condition to attract the fields of CO2 into the leaf structure.</a:t>
            </a:r>
          </a:p>
        </p:txBody>
      </p:sp>
      <p:pic>
        <p:nvPicPr>
          <p:cNvPr id="14" name="Picture Placeholder 13" descr="A picture containing plant, green, vegetable, close&#10;&#10;Description automatically generated">
            <a:extLst>
              <a:ext uri="{FF2B5EF4-FFF2-40B4-BE49-F238E27FC236}">
                <a16:creationId xmlns:a16="http://schemas.microsoft.com/office/drawing/2014/main" id="{51D6D9D6-85E7-05D0-6962-6A7756DC16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r="3235"/>
          <a:stretch>
            <a:fillRect/>
          </a:stretch>
        </p:blipFill>
        <p:spPr>
          <a:xfrm>
            <a:off x="6002436" y="1951149"/>
            <a:ext cx="4551264" cy="3649551"/>
          </a:xfrm>
        </p:spPr>
      </p:pic>
    </p:spTree>
    <p:extLst>
      <p:ext uri="{BB962C8B-B14F-4D97-AF65-F5344CB8AC3E}">
        <p14:creationId xmlns:p14="http://schemas.microsoft.com/office/powerpoint/2010/main" val="35462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2852936"/>
            <a:ext cx="4392488" cy="2667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bg1"/>
                </a:solidFill>
                <a:latin typeface="Arial Nova Light" panose="020B0304020202020204" pitchFamily="34" charset="0"/>
              </a:rPr>
              <a:t>The Nano Layered Copper plate and the Zinc plate are placed inside a plastic container.</a:t>
            </a:r>
            <a:br>
              <a:rPr lang="en-AU" b="1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en-AU" b="1" dirty="0">
                <a:solidFill>
                  <a:schemeClr val="bg1"/>
                </a:solidFill>
                <a:latin typeface="Arial Nova Light" panose="020B0304020202020204" pitchFamily="34" charset="0"/>
              </a:rPr>
              <a:t>This creates the same Magnetical &amp; Gravitational condition of the leaf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r="1461"/>
          <a:stretch>
            <a:fillRect/>
          </a:stretch>
        </p:blipFill>
        <p:spPr>
          <a:xfrm>
            <a:off x="5821250" y="1520850"/>
            <a:ext cx="4539803" cy="3640360"/>
          </a:xfrm>
        </p:spPr>
      </p:pic>
    </p:spTree>
    <p:extLst>
      <p:ext uri="{BB962C8B-B14F-4D97-AF65-F5344CB8AC3E}">
        <p14:creationId xmlns:p14="http://schemas.microsoft.com/office/powerpoint/2010/main" val="6168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5" y="2852936"/>
            <a:ext cx="3596607" cy="2667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bg1"/>
                </a:solidFill>
                <a:latin typeface="Arial Nova Light" panose="020B0304020202020204" pitchFamily="34" charset="0"/>
              </a:rPr>
              <a:t>Connect the two plates with a wire to create a flow.</a:t>
            </a:r>
            <a:br>
              <a:rPr lang="en-AU" b="1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br>
              <a:rPr lang="en-AU" b="1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en-AU" b="1" dirty="0">
                <a:solidFill>
                  <a:schemeClr val="bg1"/>
                </a:solidFill>
                <a:latin typeface="Arial Nova Light" panose="020B0304020202020204" pitchFamily="34" charset="0"/>
              </a:rPr>
              <a:t>But we have to control the current flow between the 2 plates.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32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ertical Lexicon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lexicon design slides.potx" id="{49C7086D-B6BF-42C9-B2E9-7A6F5A963EAA}" vid="{839E83B1-FF0C-49E8-8563-59D864F05AE3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1BD8E5-A18E-435C-B431-90A6B59F4B6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Vertical lexicon design slides</Template>
  <TotalTime>1279</TotalTime>
  <Words>1246</Words>
  <Application>Microsoft Office PowerPoint</Application>
  <PresentationFormat>Widescreen</PresentationFormat>
  <Paragraphs>177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Arial Nova Light</vt:lpstr>
      <vt:lpstr>Calibri</vt:lpstr>
      <vt:lpstr>Vertical Lexicon design template</vt:lpstr>
      <vt:lpstr>A single GANS / Plasma </vt:lpstr>
      <vt:lpstr>Definition of GANS</vt:lpstr>
      <vt:lpstr>The Creation  of CO2 GANS</vt:lpstr>
      <vt:lpstr>List of Components Needed</vt:lpstr>
      <vt:lpstr>Nano Layered Copper plate. Please ensure this plate is washed well and does not contain any residue of the Caustic Soda.  A Zinc Plate is needed. </vt:lpstr>
      <vt:lpstr>Nano Layered Copper plate. Please ensure this plate is washed well and does not contain any residue of the Caustic Soda.  </vt:lpstr>
      <vt:lpstr>The two plates are representing the 2 sides of the leaf. Creates a Magnetical &amp; Gravitational condition around the leaf which is equal to the MaGrav field of CO2 in the environment. Leaf creates condition to attract the fields of CO2 into the leaf structure.</vt:lpstr>
      <vt:lpstr>The Nano Layered Copper plate and the Zinc plate are placed inside a plastic container. This creates the same Magnetical &amp; Gravitational condition of the leaf</vt:lpstr>
      <vt:lpstr>Connect the two plates with a wire to create a flow.  But we have to control the current flow between the 2 plates.</vt:lpstr>
      <vt:lpstr>PowerPoint Presentation</vt:lpstr>
      <vt:lpstr>PowerPoint Presentation</vt:lpstr>
      <vt:lpstr>PowerPoint Presentation</vt:lpstr>
      <vt:lpstr>Over time you will notice a creamy white fluffy powder forming on the bottom of your container</vt:lpstr>
      <vt:lpstr>Why do we use these Metal Plates?</vt:lpstr>
      <vt:lpstr>Extract this Co2 GANS with a syringe and place in a separate container</vt:lpstr>
      <vt:lpstr>Washing of GANS</vt:lpstr>
      <vt:lpstr>Collecting Amino Acids</vt:lpstr>
      <vt:lpstr>PowerPoint Presentation</vt:lpstr>
      <vt:lpstr>Zinc GANS</vt:lpstr>
      <vt:lpstr>Copper GANS</vt:lpstr>
      <vt:lpstr>Zinc GANS</vt:lpstr>
      <vt:lpstr>PowerPoint Presentation</vt:lpstr>
      <vt:lpstr>Each GANS will have its own MaGrav Field Strength  We can now use these Fields in Energy, Health, Agriculture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Trouble Shooting</vt:lpstr>
      <vt:lpstr>Your Intention when creating GANS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Lisa MacDonald</dc:creator>
  <cp:lastModifiedBy>Lisa MacDonald</cp:lastModifiedBy>
  <cp:revision>3</cp:revision>
  <dcterms:created xsi:type="dcterms:W3CDTF">2022-09-09T05:12:07Z</dcterms:created>
  <dcterms:modified xsi:type="dcterms:W3CDTF">2022-09-14T00:06:53Z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